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3716000" cx="24384000"/>
  <p:notesSz cx="6858000" cy="9144000"/>
  <p:embeddedFontLst>
    <p:embeddedFont>
      <p:font typeface="Arial Narrow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ThZMFrTOcFmVaGb1ZdixkC7Xw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4A3ECE-A9D2-42C3-9D13-54EEA4354724}">
  <a:tblStyle styleId="{3E4A3ECE-A9D2-42C3-9D13-54EEA43547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alNarrow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rialNarrow-italic.fntdata"/><Relationship Id="rId10" Type="http://schemas.openxmlformats.org/officeDocument/2006/relationships/slide" Target="slides/slide4.xml"/><Relationship Id="rId32" Type="http://schemas.openxmlformats.org/officeDocument/2006/relationships/font" Target="fonts/ArialNarrow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ArialNarrow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group;me,in the light of currentevents p</a:t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3377e676c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3377e676c_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3377e676c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3377e676c_2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467822cc2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467822cc2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3377e676c_2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3377e676c_2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3377e676c_2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3377e676c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3377e676c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c3377e676c_1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3377e676c_1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c3377e676c_1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3377e676c_1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c3377e676c_1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3377e676c_2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3377e676c_2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3377e676c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c3377e676c_1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467822cc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c467822cc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3377e676c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c3377e676c_1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3377e676c_1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c3377e676c_1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3377e676c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c3377e676c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4926b473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af4926b473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4926b473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af4926b473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467822cc2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c467822cc2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c467822cc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c467822cc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467822cc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467822cc2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3377e676c_2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3377e676c_2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467822cc2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467822cc2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3377e676c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3377e676c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3377e676c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3377e676c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3774472" y="3905671"/>
            <a:ext cx="19938808" cy="489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subTitle"/>
          </p:nvPr>
        </p:nvSpPr>
        <p:spPr>
          <a:xfrm>
            <a:off x="3774472" y="8946232"/>
            <a:ext cx="19938808" cy="33123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b="0" i="0" sz="3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Narrow"/>
              <a:buNone/>
              <a:defRPr b="0" i="0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Narrow"/>
              <a:buNone/>
              <a:defRPr b="0" i="0" sz="1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None/>
              <a:defRPr b="0" i="0" sz="1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None/>
              <a:defRPr b="0" i="0" sz="1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2" type="body"/>
          </p:nvPr>
        </p:nvSpPr>
        <p:spPr>
          <a:xfrm>
            <a:off x="3774472" y="2178049"/>
            <a:ext cx="19938593" cy="1727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5080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508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5080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5080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3200"/>
            </a:lvl1pPr>
            <a:lvl2pPr lvl="1">
              <a:buNone/>
              <a:defRPr sz="3200"/>
            </a:lvl2pPr>
            <a:lvl3pPr lvl="2">
              <a:buNone/>
              <a:defRPr sz="3200"/>
            </a:lvl3pPr>
            <a:lvl4pPr lvl="3">
              <a:buNone/>
              <a:defRPr sz="3200"/>
            </a:lvl4pPr>
            <a:lvl5pPr lvl="4">
              <a:buNone/>
              <a:defRPr sz="3200"/>
            </a:lvl5pPr>
            <a:lvl6pPr lvl="5">
              <a:buNone/>
              <a:defRPr sz="3200"/>
            </a:lvl6pPr>
            <a:lvl7pPr lvl="6">
              <a:buNone/>
              <a:defRPr sz="3200"/>
            </a:lvl7pPr>
            <a:lvl8pPr lvl="7">
              <a:buNone/>
              <a:defRPr sz="3200"/>
            </a:lvl8pPr>
            <a:lvl9pPr lvl="8">
              <a:buNone/>
              <a:defRPr sz="3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idx="11" type="ftr"/>
          </p:nvPr>
        </p:nvSpPr>
        <p:spPr>
          <a:xfrm>
            <a:off x="1941884" y="13266738"/>
            <a:ext cx="20115211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body"/>
          </p:nvPr>
        </p:nvSpPr>
        <p:spPr>
          <a:xfrm>
            <a:off x="1894856" y="2970213"/>
            <a:ext cx="20356141" cy="984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None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5080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508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5080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5080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type="title"/>
          </p:nvPr>
        </p:nvSpPr>
        <p:spPr>
          <a:xfrm>
            <a:off x="1894856" y="196850"/>
            <a:ext cx="18873786" cy="143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Inhalt und Bild">
  <p:cSld name="Titel, Inhalt und Bild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1894856" y="196850"/>
            <a:ext cx="18873786" cy="143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1941884" y="13266738"/>
            <a:ext cx="20115211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1894856" y="2969568"/>
            <a:ext cx="7200800" cy="9849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5080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508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5080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5080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5" name="Google Shape;25;p9"/>
          <p:cNvSpPr/>
          <p:nvPr>
            <p:ph idx="2" type="pic"/>
          </p:nvPr>
        </p:nvSpPr>
        <p:spPr>
          <a:xfrm>
            <a:off x="9743728" y="2970213"/>
            <a:ext cx="14041785" cy="984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–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zwei Inhalte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1894856" y="196850"/>
            <a:ext cx="18873786" cy="143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4F8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1894856" y="2969568"/>
            <a:ext cx="9937104" cy="9849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5080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508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5080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5080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" name="Google Shape;30;p10"/>
          <p:cNvSpPr txBox="1"/>
          <p:nvPr>
            <p:ph idx="2" type="body"/>
          </p:nvPr>
        </p:nvSpPr>
        <p:spPr>
          <a:xfrm>
            <a:off x="12408024" y="2969568"/>
            <a:ext cx="9937104" cy="9849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5080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508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5080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5080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1941884" y="13266738"/>
            <a:ext cx="20115211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/>
        </p:nvSpPr>
        <p:spPr>
          <a:xfrm>
            <a:off x="8767763" y="6669088"/>
            <a:ext cx="18256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4F8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" name="Google Shape;7;p6"/>
          <p:cNvSpPr/>
          <p:nvPr/>
        </p:nvSpPr>
        <p:spPr>
          <a:xfrm>
            <a:off x="152399" y="13338175"/>
            <a:ext cx="16705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rgbClr val="00618F"/>
                </a:solidFill>
                <a:latin typeface="Arial Narrow"/>
                <a:ea typeface="Arial Narrow"/>
                <a:cs typeface="Arial Narrow"/>
                <a:sym typeface="Arial Narrow"/>
              </a:rPr>
              <a:t>11</a:t>
            </a:r>
            <a:r>
              <a:rPr b="0" i="0" lang="de-DE" sz="1800" u="none" cap="none" strike="noStrike">
                <a:solidFill>
                  <a:srgbClr val="00618F"/>
                </a:solidFill>
                <a:latin typeface="Arial Narrow"/>
                <a:ea typeface="Arial Narrow"/>
                <a:cs typeface="Arial Narrow"/>
                <a:sym typeface="Arial Narrow"/>
              </a:rPr>
              <a:t>. </a:t>
            </a:r>
            <a:r>
              <a:rPr lang="de-DE" sz="1800">
                <a:solidFill>
                  <a:srgbClr val="00618F"/>
                </a:solidFill>
                <a:latin typeface="Arial Narrow"/>
                <a:ea typeface="Arial Narrow"/>
                <a:cs typeface="Arial Narrow"/>
                <a:sym typeface="Arial Narrow"/>
              </a:rPr>
              <a:t>March</a:t>
            </a:r>
            <a:r>
              <a:rPr b="0" i="0" lang="de-DE" sz="1800" u="none" cap="none" strike="noStrike">
                <a:solidFill>
                  <a:srgbClr val="00618F"/>
                </a:solidFill>
                <a:latin typeface="Arial Narrow"/>
                <a:ea typeface="Arial Narrow"/>
                <a:cs typeface="Arial Narrow"/>
                <a:sym typeface="Arial Narrow"/>
              </a:rPr>
              <a:t> 202</a:t>
            </a:r>
            <a:r>
              <a:rPr lang="de-DE" sz="1800">
                <a:solidFill>
                  <a:srgbClr val="00618F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endParaRPr b="0" i="0" sz="1800" u="none" cap="none" strike="noStrike">
              <a:solidFill>
                <a:srgbClr val="00618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22176000" y="13320000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1941884" y="13266738"/>
            <a:ext cx="20115211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4F8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ncbi.nlm.nih.gov/pmc/articles/PMC7372265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tawsifurrahman/covid19-radiography-database" TargetMode="External"/><Relationship Id="rId4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18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hyperlink" Target="https://www.kaggle.com/tawsifurrahman/covid19-radiography-databas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hyperlink" Target="https://www.kaggle.com/tawsifurrahman/covid19-radiography-database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kaggle.com/tawsifurrahman/covid19-radiography-database" TargetMode="External"/><Relationship Id="rId8" Type="http://schemas.openxmlformats.org/officeDocument/2006/relationships/hyperlink" Target="https://www.pyimagesearch.com/2017/11/27/image-hashing-opencv-pyth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>
            <p:ph type="ctrTitle"/>
          </p:nvPr>
        </p:nvSpPr>
        <p:spPr>
          <a:xfrm>
            <a:off x="3434850" y="3905625"/>
            <a:ext cx="17514300" cy="4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Computer Vision Project</a:t>
            </a:r>
            <a:br>
              <a:rPr lang="de-DE"/>
            </a:br>
            <a:r>
              <a:rPr lang="de-DE"/>
              <a:t>Prediction of Covid-19 infections with x-ray images</a:t>
            </a:r>
            <a:br>
              <a:rPr lang="de-DE"/>
            </a:br>
            <a:endParaRPr/>
          </a:p>
        </p:txBody>
      </p:sp>
      <p:sp>
        <p:nvSpPr>
          <p:cNvPr id="37" name="Google Shape;37;p1"/>
          <p:cNvSpPr txBox="1"/>
          <p:nvPr>
            <p:ph idx="1" type="subTitle"/>
          </p:nvPr>
        </p:nvSpPr>
        <p:spPr>
          <a:xfrm>
            <a:off x="7996650" y="8802225"/>
            <a:ext cx="129525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4400">
                <a:solidFill>
                  <a:schemeClr val="dk1"/>
                </a:solidFill>
              </a:rPr>
              <a:t>David Budgenhagen, Leonidas Devetzidis, Alexandru Barsan</a:t>
            </a:r>
            <a:endParaRPr/>
          </a:p>
        </p:txBody>
      </p:sp>
      <p:sp>
        <p:nvSpPr>
          <p:cNvPr id="38" name="Google Shape;38;p1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3377e676c_2_14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r>
              <a:rPr lang="de-DE"/>
              <a:t>. Regularization: </a:t>
            </a:r>
            <a:r>
              <a:rPr lang="de-DE"/>
              <a:t>Batch Normalization</a:t>
            </a:r>
            <a:endParaRPr/>
          </a:p>
        </p:txBody>
      </p:sp>
      <p:sp>
        <p:nvSpPr>
          <p:cNvPr id="128" name="Google Shape;128;gc3377e676c_2_14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c3377e676c_2_14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0" name="Google Shape;130;gc3377e676c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33" y="3446675"/>
            <a:ext cx="12761751" cy="88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c3377e676c_2_14"/>
          <p:cNvSpPr txBox="1"/>
          <p:nvPr/>
        </p:nvSpPr>
        <p:spPr>
          <a:xfrm>
            <a:off x="5913625" y="12052100"/>
            <a:ext cx="1119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calculatedcontent.com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3377e676c_2_20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r>
              <a:rPr lang="de-DE"/>
              <a:t>. Regularization: </a:t>
            </a:r>
            <a:r>
              <a:rPr lang="de-DE"/>
              <a:t>Data Augmentation</a:t>
            </a:r>
            <a:endParaRPr/>
          </a:p>
        </p:txBody>
      </p:sp>
      <p:sp>
        <p:nvSpPr>
          <p:cNvPr id="137" name="Google Shape;137;gc3377e676c_2_20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c3377e676c_2_20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9" name="Google Shape;139;gc3377e676c_2_20"/>
          <p:cNvPicPr preferRelativeResize="0"/>
          <p:nvPr/>
        </p:nvPicPr>
        <p:blipFill rotWithShape="1">
          <a:blip r:embed="rId3">
            <a:alphaModFix/>
          </a:blip>
          <a:srcRect b="0" l="13584" r="0" t="8029"/>
          <a:stretch/>
        </p:blipFill>
        <p:spPr>
          <a:xfrm>
            <a:off x="3857213" y="4530790"/>
            <a:ext cx="16669575" cy="67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67822cc2_2_7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r>
              <a:rPr lang="de-DE"/>
              <a:t>. Regularization: Data Augmentation</a:t>
            </a:r>
            <a:endParaRPr/>
          </a:p>
        </p:txBody>
      </p:sp>
      <p:sp>
        <p:nvSpPr>
          <p:cNvPr id="145" name="Google Shape;145;gc467822cc2_2_7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c467822cc2_2_7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7" name="Google Shape;147;gc467822cc2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025" y="1636838"/>
            <a:ext cx="11365550" cy="115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3377e676c_2_26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r>
              <a:rPr lang="de-DE"/>
              <a:t>. Regularization: </a:t>
            </a:r>
            <a:r>
              <a:rPr lang="de-DE"/>
              <a:t>Early stopping</a:t>
            </a:r>
            <a:endParaRPr/>
          </a:p>
        </p:txBody>
      </p:sp>
      <p:sp>
        <p:nvSpPr>
          <p:cNvPr id="153" name="Google Shape;153;gc3377e676c_2_26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c3377e676c_2_26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5" name="Google Shape;155;gc3377e676c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929" y="2911737"/>
            <a:ext cx="12132149" cy="99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c3377e676c_2_26"/>
          <p:cNvSpPr txBox="1"/>
          <p:nvPr/>
        </p:nvSpPr>
        <p:spPr>
          <a:xfrm>
            <a:off x="6453275" y="12877400"/>
            <a:ext cx="30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siegel.work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3377e676c_2_42"/>
          <p:cNvSpPr txBox="1"/>
          <p:nvPr>
            <p:ph type="ctrTitle"/>
          </p:nvPr>
        </p:nvSpPr>
        <p:spPr>
          <a:xfrm>
            <a:off x="9040050" y="6126150"/>
            <a:ext cx="6303900" cy="14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6</a:t>
            </a:r>
            <a:r>
              <a:rPr lang="de-DE"/>
              <a:t>.</a:t>
            </a:r>
            <a:r>
              <a:rPr lang="de-DE"/>
              <a:t>Architecture</a:t>
            </a:r>
            <a:endParaRPr/>
          </a:p>
        </p:txBody>
      </p:sp>
      <p:sp>
        <p:nvSpPr>
          <p:cNvPr id="162" name="Google Shape;162;gc3377e676c_2_42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3377e676c_1_191"/>
          <p:cNvSpPr txBox="1"/>
          <p:nvPr>
            <p:ph idx="1" type="body"/>
          </p:nvPr>
        </p:nvSpPr>
        <p:spPr>
          <a:xfrm>
            <a:off x="1894850" y="2132018"/>
            <a:ext cx="203562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/>
              <a:t> Presented by Tan and Le in 2019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/>
              <a:t>• Their study comprises compound scaling method that efficiently scales network to achieve better performance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/>
              <a:t>• Model resulted in state-of-the-art 84.4% top-1 accuracy on ImageNet while being 8.4x smaller and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6x times faster on inference than the best existing convolutional model.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68" name="Google Shape;168;gc3377e676c_1_191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6</a:t>
            </a:r>
            <a:r>
              <a:rPr lang="de-DE"/>
              <a:t>. Architecture: EfficientNet </a:t>
            </a:r>
            <a:endParaRPr/>
          </a:p>
        </p:txBody>
      </p:sp>
      <p:sp>
        <p:nvSpPr>
          <p:cNvPr id="169" name="Google Shape;169;gc3377e676c_1_191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70" name="Google Shape;170;gc3377e676c_1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88" y="5635100"/>
            <a:ext cx="10741825" cy="73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c3377e676c_1_191"/>
          <p:cNvSpPr txBox="1"/>
          <p:nvPr/>
        </p:nvSpPr>
        <p:spPr>
          <a:xfrm>
            <a:off x="5261850" y="12630850"/>
            <a:ext cx="9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https://arxiv.org/pdf/1905.11946.pdf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3377e676c_1_198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/>
              <a:t>• Conventional methods arbitrary scale either the width, depth or the resolution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/>
              <a:t>• In contrast, EfficientNets scale all the factors uniformly with a set of fixed scaling coefficients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/>
              <a:t>• Authors observed: scaling up any dimension of the network separately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improved accuracy, but the accuracy-gain diminished as the model increased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77" name="Google Shape;177;gc3377e676c_1_198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6. Architecture</a:t>
            </a:r>
            <a:r>
              <a:rPr lang="de-DE"/>
              <a:t>: EfficientNet</a:t>
            </a:r>
            <a:endParaRPr/>
          </a:p>
        </p:txBody>
      </p:sp>
      <p:sp>
        <p:nvSpPr>
          <p:cNvPr id="178" name="Google Shape;178;gc3377e676c_1_198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79" name="Google Shape;179;gc3377e676c_1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850" y="5840650"/>
            <a:ext cx="11802625" cy="35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c3377e676c_1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850" y="9380800"/>
            <a:ext cx="12178876" cy="370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c3377e676c_1_198"/>
          <p:cNvSpPr txBox="1"/>
          <p:nvPr/>
        </p:nvSpPr>
        <p:spPr>
          <a:xfrm>
            <a:off x="13697475" y="12418725"/>
            <a:ext cx="9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https://arxiv.org/pdf/1905.11946.pdf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3377e676c_1_206"/>
          <p:cNvSpPr txBox="1"/>
          <p:nvPr>
            <p:ph idx="1" type="body"/>
          </p:nvPr>
        </p:nvSpPr>
        <p:spPr>
          <a:xfrm>
            <a:off x="1894856" y="3004438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87" name="Google Shape;187;gc3377e676c_1_206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6</a:t>
            </a:r>
            <a:r>
              <a:rPr lang="de-DE"/>
              <a:t>. Architecture: EfficientNet</a:t>
            </a:r>
            <a:endParaRPr/>
          </a:p>
        </p:txBody>
      </p:sp>
      <p:sp>
        <p:nvSpPr>
          <p:cNvPr id="188" name="Google Shape;188;gc3377e676c_1_206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89" name="Google Shape;189;gc3377e676c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148" y="2646500"/>
            <a:ext cx="11723690" cy="98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3377e676c_2_46"/>
          <p:cNvSpPr txBox="1"/>
          <p:nvPr>
            <p:ph type="ctrTitle"/>
          </p:nvPr>
        </p:nvSpPr>
        <p:spPr>
          <a:xfrm>
            <a:off x="9456150" y="6126150"/>
            <a:ext cx="5471700" cy="14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7</a:t>
            </a:r>
            <a:r>
              <a:rPr lang="de-DE"/>
              <a:t>.Evaluation</a:t>
            </a:r>
            <a:endParaRPr/>
          </a:p>
        </p:txBody>
      </p:sp>
      <p:sp>
        <p:nvSpPr>
          <p:cNvPr id="195" name="Google Shape;195;gc3377e676c_2_46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3377e676c_1_23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/>
              <a:t>For the experiments we trained several models for 100 epochs and measured their performance.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/>
              <a:t>All models trained with Adam optimizer and inital learning rate of 0.001.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/>
              <a:t>Varying batch-sizes &amp; image resolutions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01" name="Google Shape;201;gc3377e676c_1_23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7</a:t>
            </a:r>
            <a:r>
              <a:rPr lang="de-DE"/>
              <a:t>.Evaluation: Model Summary</a:t>
            </a:r>
            <a:endParaRPr/>
          </a:p>
        </p:txBody>
      </p:sp>
      <p:sp>
        <p:nvSpPr>
          <p:cNvPr id="202" name="Google Shape;202;gc3377e676c_1_23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aphicFrame>
        <p:nvGraphicFramePr>
          <p:cNvPr id="203" name="Google Shape;203;gc3377e676c_1_23"/>
          <p:cNvGraphicFramePr/>
          <p:nvPr/>
        </p:nvGraphicFramePr>
        <p:xfrm>
          <a:off x="1894850" y="645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{3E4A3ECE-A9D2-42C3-9D13-54EEA4354724}</a:tableStyleId>
              </a:tblPr>
              <a:tblGrid>
                <a:gridCol w="5021225"/>
                <a:gridCol w="5021225"/>
                <a:gridCol w="5021225"/>
                <a:gridCol w="5021225"/>
              </a:tblGrid>
              <a:tr h="116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Model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Input resolution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Batch size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Regularization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Naive CNN with 5 layers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300x300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64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✘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1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600x600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✓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  <a:tr h="101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360x360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16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✓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  <a:tr h="101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475x475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✓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467822cc2_0_0"/>
          <p:cNvSpPr txBox="1"/>
          <p:nvPr>
            <p:ph idx="2" type="body"/>
          </p:nvPr>
        </p:nvSpPr>
        <p:spPr>
          <a:xfrm>
            <a:off x="2059625" y="3648450"/>
            <a:ext cx="15610200" cy="6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Motivation</a:t>
            </a:r>
            <a:endParaRPr sz="6000"/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Why use Deep Learning for Medical Image Analysis?</a:t>
            </a:r>
            <a:endParaRPr sz="6000"/>
          </a:p>
          <a:p>
            <a:pPr indent="-609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The project</a:t>
            </a:r>
            <a:endParaRPr sz="6000"/>
          </a:p>
          <a:p>
            <a:pPr indent="-609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Dataset</a:t>
            </a:r>
            <a:endParaRPr sz="6000"/>
          </a:p>
          <a:p>
            <a:pPr indent="-609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Regularization</a:t>
            </a:r>
            <a:endParaRPr sz="6000"/>
          </a:p>
          <a:p>
            <a:pPr indent="-609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Architecture</a:t>
            </a:r>
            <a:endParaRPr sz="6000"/>
          </a:p>
          <a:p>
            <a:pPr indent="-609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de-DE" sz="6000"/>
              <a:t>Evaluation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</p:txBody>
      </p:sp>
      <p:sp>
        <p:nvSpPr>
          <p:cNvPr id="44" name="Google Shape;44;gc467822cc2_0_0"/>
          <p:cNvSpPr txBox="1"/>
          <p:nvPr>
            <p:ph type="title"/>
          </p:nvPr>
        </p:nvSpPr>
        <p:spPr>
          <a:xfrm>
            <a:off x="1785305" y="1098700"/>
            <a:ext cx="31284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sz="7000"/>
          </a:p>
        </p:txBody>
      </p:sp>
      <p:sp>
        <p:nvSpPr>
          <p:cNvPr id="45" name="Google Shape;45;gc467822cc2_0_0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3377e676c_1_69"/>
          <p:cNvSpPr txBox="1"/>
          <p:nvPr>
            <p:ph idx="1" type="body"/>
          </p:nvPr>
        </p:nvSpPr>
        <p:spPr>
          <a:xfrm>
            <a:off x="1894856" y="2833388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09" name="Google Shape;209;gc3377e676c_1_69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7</a:t>
            </a:r>
            <a:r>
              <a:rPr lang="de-DE"/>
              <a:t>.Evaluation: Training/Validation Accuracy</a:t>
            </a:r>
            <a:endParaRPr/>
          </a:p>
        </p:txBody>
      </p:sp>
      <p:sp>
        <p:nvSpPr>
          <p:cNvPr id="210" name="Google Shape;210;gc3377e676c_1_69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11" name="Google Shape;211;gc3377e676c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675" y="6857975"/>
            <a:ext cx="8087611" cy="53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c3377e676c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825" y="6857975"/>
            <a:ext cx="7330325" cy="5497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gc3377e676c_1_69"/>
          <p:cNvGraphicFramePr/>
          <p:nvPr/>
        </p:nvGraphicFramePr>
        <p:xfrm>
          <a:off x="1894850" y="192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{3E4A3ECE-A9D2-42C3-9D13-54EEA4354724}</a:tableStyleId>
              </a:tblPr>
              <a:tblGrid>
                <a:gridCol w="4916125"/>
                <a:gridCol w="4916125"/>
                <a:gridCol w="4916125"/>
                <a:gridCol w="4916125"/>
              </a:tblGrid>
              <a:tr h="110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Model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Input size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Batch size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5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Validation Accuracy</a:t>
                      </a:r>
                      <a:endParaRPr b="1" sz="25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Naive CNN with 5 layers (left)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300x300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64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91.43% (epoch 42)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 (middle)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600x600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95.79% (epoch 47)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  <a:tr h="9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360x360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16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96.88% (epoch 46)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  <a:tr h="9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EfficientNetB7 (right)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475x475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60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600">
                          <a:highlight>
                            <a:srgbClr val="FFFFFF"/>
                          </a:highlight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97.16% (epoch 80)</a:t>
                      </a:r>
                      <a:endParaRPr sz="260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4" name="Google Shape;214;gc3377e676c_1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9625" y="6857975"/>
            <a:ext cx="7330325" cy="549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3377e676c_1_88"/>
          <p:cNvSpPr txBox="1"/>
          <p:nvPr>
            <p:ph idx="1" type="body"/>
          </p:nvPr>
        </p:nvSpPr>
        <p:spPr>
          <a:xfrm>
            <a:off x="1894856" y="1636838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20" name="Google Shape;220;gc3377e676c_1_88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7</a:t>
            </a:r>
            <a:r>
              <a:rPr lang="de-DE"/>
              <a:t>.Evaluation: Metrics</a:t>
            </a:r>
            <a:endParaRPr/>
          </a:p>
        </p:txBody>
      </p:sp>
      <p:sp>
        <p:nvSpPr>
          <p:cNvPr id="221" name="Google Shape;221;gc3377e676c_1_88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aphicFrame>
        <p:nvGraphicFramePr>
          <p:cNvPr id="222" name="Google Shape;222;gc3377e676c_1_88"/>
          <p:cNvGraphicFramePr/>
          <p:nvPr/>
        </p:nvGraphicFramePr>
        <p:xfrm>
          <a:off x="986700" y="271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{3E4A3ECE-A9D2-42C3-9D13-54EEA4354724}</a:tableStyleId>
              </a:tblPr>
              <a:tblGrid>
                <a:gridCol w="2820225"/>
                <a:gridCol w="2820225"/>
                <a:gridCol w="2820225"/>
                <a:gridCol w="2820225"/>
                <a:gridCol w="2820225"/>
              </a:tblGrid>
              <a:tr h="116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EfficientNetB7 600x600 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Batch size 4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Precision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Recall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F1-Score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Support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Normal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103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Corona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0.86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1.00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126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Pneumonia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0.83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130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3" name="Google Shape;223;gc3377e676c_1_88"/>
          <p:cNvGraphicFramePr/>
          <p:nvPr/>
        </p:nvGraphicFramePr>
        <p:xfrm>
          <a:off x="986700" y="652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{3E4A3ECE-A9D2-42C3-9D13-54EEA4354724}</a:tableStyleId>
              </a:tblPr>
              <a:tblGrid>
                <a:gridCol w="2820225"/>
                <a:gridCol w="2820225"/>
                <a:gridCol w="2820225"/>
                <a:gridCol w="2820225"/>
                <a:gridCol w="2820225"/>
              </a:tblGrid>
              <a:tr h="99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EfficientNetB7 360x360 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Batch size 16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Precision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Recall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F1-Score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Support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Normal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103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Corona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0.86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1.00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126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Pneumonia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0.83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130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4" name="Google Shape;224;gc3377e676c_1_88"/>
          <p:cNvGraphicFramePr/>
          <p:nvPr/>
        </p:nvGraphicFramePr>
        <p:xfrm>
          <a:off x="986700" y="9798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{3E4A3ECE-A9D2-42C3-9D13-54EEA4354724}</a:tableStyleId>
              </a:tblPr>
              <a:tblGrid>
                <a:gridCol w="2820225"/>
                <a:gridCol w="2820225"/>
                <a:gridCol w="2820225"/>
                <a:gridCol w="2820225"/>
                <a:gridCol w="2820225"/>
              </a:tblGrid>
              <a:tr h="113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EfficientNetB7 475x475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/>
                        <a:t>Batch size 8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Precision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Recall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F1-Score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Support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Normal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103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Corona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1.00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126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/>
                        <a:t>Pneumonia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0.94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130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5" name="Google Shape;225;gc3377e676c_1_88"/>
          <p:cNvPicPr preferRelativeResize="0"/>
          <p:nvPr/>
        </p:nvPicPr>
        <p:blipFill rotWithShape="1">
          <a:blip r:embed="rId3">
            <a:alphaModFix/>
          </a:blip>
          <a:srcRect b="-10038" l="0" r="3428" t="15243"/>
          <a:stretch/>
        </p:blipFill>
        <p:spPr>
          <a:xfrm>
            <a:off x="15940425" y="3549576"/>
            <a:ext cx="8192158" cy="39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c3377e676c_1_88"/>
          <p:cNvSpPr txBox="1"/>
          <p:nvPr/>
        </p:nvSpPr>
        <p:spPr>
          <a:xfrm>
            <a:off x="19447625" y="5326913"/>
            <a:ext cx="31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/>
              <a:t>(=Precision)</a:t>
            </a:r>
            <a:endParaRPr b="1" sz="1500"/>
          </a:p>
        </p:txBody>
      </p:sp>
      <p:sp>
        <p:nvSpPr>
          <p:cNvPr id="227" name="Google Shape;227;gc3377e676c_1_88"/>
          <p:cNvSpPr txBox="1"/>
          <p:nvPr/>
        </p:nvSpPr>
        <p:spPr>
          <a:xfrm>
            <a:off x="18932700" y="3675750"/>
            <a:ext cx="324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/>
              <a:t>(=Recall)</a:t>
            </a:r>
            <a:endParaRPr b="1" sz="1500"/>
          </a:p>
        </p:txBody>
      </p:sp>
      <p:sp>
        <p:nvSpPr>
          <p:cNvPr id="228" name="Google Shape;228;gc3377e676c_1_88"/>
          <p:cNvSpPr txBox="1"/>
          <p:nvPr/>
        </p:nvSpPr>
        <p:spPr>
          <a:xfrm>
            <a:off x="16101350" y="2713013"/>
            <a:ext cx="4830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24292E"/>
                </a:solidFill>
                <a:highlight>
                  <a:srgbClr val="FFFFFF"/>
                </a:highlight>
              </a:rPr>
              <a:t>COVIDNet-CXR4-A (100 Test images)</a:t>
            </a:r>
            <a:endParaRPr b="1"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9" name="Google Shape;229;gc3377e676c_1_88"/>
          <p:cNvSpPr txBox="1"/>
          <p:nvPr/>
        </p:nvSpPr>
        <p:spPr>
          <a:xfrm>
            <a:off x="16101350" y="6858000"/>
            <a:ext cx="5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https://github.com/lindawangg/COVID-Net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3377e676c_1_102"/>
          <p:cNvSpPr txBox="1"/>
          <p:nvPr>
            <p:ph idx="1" type="body"/>
          </p:nvPr>
        </p:nvSpPr>
        <p:spPr>
          <a:xfrm>
            <a:off x="1894853" y="2833400"/>
            <a:ext cx="92325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35" name="Google Shape;235;gc3377e676c_1_102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7</a:t>
            </a:r>
            <a:r>
              <a:rPr lang="de-DE"/>
              <a:t>.Evaluation: Confusion Matrix</a:t>
            </a:r>
            <a:endParaRPr/>
          </a:p>
        </p:txBody>
      </p:sp>
      <p:sp>
        <p:nvSpPr>
          <p:cNvPr id="236" name="Google Shape;236;gc3377e676c_1_102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7" name="Google Shape;237;gc3377e676c_1_102"/>
          <p:cNvSpPr txBox="1"/>
          <p:nvPr/>
        </p:nvSpPr>
        <p:spPr>
          <a:xfrm>
            <a:off x="7096550" y="2151750"/>
            <a:ext cx="774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000">
                <a:latin typeface="Arial Narrow"/>
                <a:ea typeface="Arial Narrow"/>
                <a:cs typeface="Arial Narrow"/>
                <a:sym typeface="Arial Narrow"/>
              </a:rPr>
              <a:t>EfficientNetB7	Input size 475x47</a:t>
            </a:r>
            <a:r>
              <a:rPr b="1" lang="de-DE" sz="3000">
                <a:latin typeface="Arial Narrow"/>
                <a:ea typeface="Arial Narrow"/>
                <a:cs typeface="Arial Narrow"/>
                <a:sym typeface="Arial Narrow"/>
              </a:rPr>
              <a:t>5 </a:t>
            </a:r>
            <a:r>
              <a:rPr b="1" lang="de-DE" sz="3000">
                <a:latin typeface="Arial Narrow"/>
                <a:ea typeface="Arial Narrow"/>
                <a:cs typeface="Arial Narrow"/>
                <a:sym typeface="Arial Narrow"/>
              </a:rPr>
              <a:t>Batch size 8</a:t>
            </a:r>
            <a:endParaRPr b="1" sz="3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8" name="Google Shape;238;gc3377e676c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350" y="2679101"/>
            <a:ext cx="10332900" cy="103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f4926b473_0_41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Amato, F., López, A., Peña-Méndez, E. M., Vaňhara, P., Hampl, A., &amp; Havel, J. (2013). Artificial neural networks in medical diagnosis.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Litjens, G., Kooi, T., Bejnordi, B. E., Setio, A. A. A., Ciompi, F., Ghafoorian, M., ... &amp; Sánchez, C. I. (2017). A survey on deep learning in medical image analysis. Medical image analysis, 42, 60-88.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Ronneberger, O., Fischer, P., Brox, T., 2015. U-net: convolutional networks for biomedical image segmentation. In: Proceedings of the Medical Image Comput- ing and Computer-Assisted Intervention. In: Lecture Notes in Computer Science, 9351, pp. 234–241. doi: 10.1007/978- 3- 319- 24574- 4 _ 28 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Antony, J., McGuinness, K., O'Connor, N. E., &amp; Moran, K. (2016, December). Quantifying radiographic knee osteoarthritis severity using deep convolutional neural networks. In 2016 23rd International Conference on Pattern Recognition (ICPR) (pp. 1195-1200). IEEE.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Lo, S. C. B., Chan, H. P., Lin, J. S., Li, H., Freedman, M. T., &amp; Mun, S. K. (1995). Artificial convolution neural network for medical image pattern recognition. Neural networks, 8(7-8), 1201-1214.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Esteva, A., Kuprel, B., Novoa, R. A., Ko, J., Swetter, S. M., Blau, H. M., &amp; Thrun, S. (2017). Dermatologist-level classification of skin cancer with deep neural networks. nature, 542(7639), 115-118.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Zhang, J., Xie, Y., Pang, G., Liao, Z., Verjans, J., Li, W., ... &amp; Xia, Y. Viral Pneumonia Screening on Chest X-rays Using Confidence-Aware Anomaly Detection. IEEE transactions on medical imaging.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/>
              <a:t>Self, W. H., Courtney, D. M., McNaughton, C. D., Wunderink, R. G., &amp; Kline, J. A. (2013). High discordance of chest x-ray and computed tomography for detection of pulmonary opacities in ED patients: implications for diagnosing pneumonia. The American journal of emergency medicine, 31(2), 401-405.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44" name="Google Shape;244;gaf4926b473_0_41"/>
          <p:cNvSpPr txBox="1"/>
          <p:nvPr>
            <p:ph type="title"/>
          </p:nvPr>
        </p:nvSpPr>
        <p:spPr>
          <a:xfrm>
            <a:off x="1894856" y="196850"/>
            <a:ext cx="18873899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Literature I</a:t>
            </a:r>
            <a:endParaRPr/>
          </a:p>
        </p:txBody>
      </p:sp>
      <p:sp>
        <p:nvSpPr>
          <p:cNvPr id="245" name="Google Shape;245;gaf4926b473_0_41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4926b473_0_48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Joarder, R., &amp; Crundwell, N. (2009). </a:t>
            </a:r>
            <a:r>
              <a:rPr i="1" lang="de-DE" sz="2400">
                <a:latin typeface="Arial"/>
                <a:ea typeface="Arial"/>
                <a:cs typeface="Arial"/>
                <a:sym typeface="Arial"/>
              </a:rPr>
              <a:t>Chest X-ray in clinical practice</a:t>
            </a:r>
            <a:r>
              <a:rPr lang="de-DE" sz="2400">
                <a:latin typeface="Arial"/>
                <a:ea typeface="Arial"/>
                <a:cs typeface="Arial"/>
                <a:sym typeface="Arial"/>
              </a:rPr>
              <a:t>. Springer Science &amp; Business Media.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Minaee, S., Kafieh, R., Sonka, M., Yazdani, S., &amp; Soufi, G. J. (2020). Deep-covid: Predicting covid-19 from chest x-ray images using deep transfer learning. </a:t>
            </a:r>
            <a:r>
              <a:rPr i="1" lang="de-DE" sz="2400">
                <a:latin typeface="Arial"/>
                <a:ea typeface="Arial"/>
                <a:cs typeface="Arial"/>
                <a:sym typeface="Arial"/>
              </a:rPr>
              <a:t>arXiv preprint arXiv:2004.09363</a:t>
            </a:r>
            <a:endParaRPr i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i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Zhang, J., Xie, Y., Pang, G., Liao, Z., Verjans, J., Li, W., ... &amp; Xia, Y. Viral Pneumonia Screening on Chest X-rays Using Confidence-Aware Anomaly Detection. </a:t>
            </a:r>
            <a:r>
              <a:rPr i="1" lang="de-DE" sz="2400">
                <a:latin typeface="Arial"/>
                <a:ea typeface="Arial"/>
                <a:cs typeface="Arial"/>
                <a:sym typeface="Arial"/>
              </a:rPr>
              <a:t>IEEE transactions on medical imaging</a:t>
            </a:r>
            <a:r>
              <a:rPr lang="de-DE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Selvaraju, R. R., Cogswell, M., Das, A., Vedantam, R., Parikh, D., &amp; Batra, D. (2017). Grad-cam: Visual explanations from deep networks via gradient-based localization. In Proceedings of the IEEE international conference on computer vision (pp. 618-626).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Wang, L., Lin, Z. Q., &amp; Wong, A. (2020). Covid-net: A tailored deep convolutional neural network design for detection of covid-19 cases from chest x-ray images. Scientific Reports, 10(1), 1-12.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51" name="Google Shape;251;gaf4926b473_0_48"/>
          <p:cNvSpPr txBox="1"/>
          <p:nvPr>
            <p:ph type="title"/>
          </p:nvPr>
        </p:nvSpPr>
        <p:spPr>
          <a:xfrm>
            <a:off x="1894856" y="196850"/>
            <a:ext cx="18873899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Literature II</a:t>
            </a:r>
            <a:endParaRPr/>
          </a:p>
        </p:txBody>
      </p:sp>
      <p:sp>
        <p:nvSpPr>
          <p:cNvPr id="252" name="Google Shape;252;gaf4926b473_0_48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467822cc2_0_8"/>
          <p:cNvSpPr txBox="1"/>
          <p:nvPr>
            <p:ph idx="2" type="body"/>
          </p:nvPr>
        </p:nvSpPr>
        <p:spPr>
          <a:xfrm>
            <a:off x="1894850" y="2325425"/>
            <a:ext cx="20356200" cy="8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b="1"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de-DE" sz="4000">
                <a:solidFill>
                  <a:srgbClr val="000000"/>
                </a:solidFill>
              </a:rPr>
              <a:t>Idea:</a:t>
            </a:r>
            <a:r>
              <a:rPr lang="de-DE" sz="4000">
                <a:solidFill>
                  <a:srgbClr val="000000"/>
                </a:solidFill>
              </a:rPr>
              <a:t> Medical Image Analysis with Deep Learning</a:t>
            </a:r>
            <a:endParaRPr sz="40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Help</a:t>
            </a:r>
            <a:r>
              <a:rPr lang="de-DE" sz="4000">
                <a:solidFill>
                  <a:srgbClr val="000000"/>
                </a:solidFill>
              </a:rPr>
              <a:t> doctors to analyze, model and make sense of complex clinical data</a:t>
            </a:r>
            <a:endParaRPr sz="40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Aim:</a:t>
            </a: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4000">
                <a:solidFill>
                  <a:srgbClr val="000000"/>
                </a:solidFill>
              </a:rPr>
              <a:t>Assign the patient to one of a small set of classes (Amato et al. 2013)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</a:rPr>
              <a:t>	</a:t>
            </a: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Not new: Medical Image Analysis exists since the 60s (edge and line detector filters) </a:t>
            </a:r>
            <a:endParaRPr sz="40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</a:rPr>
              <a:t>(Litjens et  al. 2017)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b="1"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de-DE" sz="4000">
                <a:solidFill>
                  <a:srgbClr val="000000"/>
                </a:solidFill>
              </a:rPr>
              <a:t>Today:</a:t>
            </a:r>
            <a:r>
              <a:rPr lang="de-DE" sz="4000">
                <a:solidFill>
                  <a:srgbClr val="000000"/>
                </a:solidFill>
              </a:rPr>
              <a:t> sources from various medical procedures, such as CT, MRI, PET, and X-ray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b="1"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de-DE" sz="4000">
                <a:solidFill>
                  <a:srgbClr val="000000"/>
                </a:solidFill>
              </a:rPr>
              <a:t>Typical applications:</a:t>
            </a:r>
            <a:endParaRPr b="1" sz="40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Detections of structures (organs, body parts) (Lo et al., 1995)</a:t>
            </a:r>
            <a:endParaRPr sz="4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Segmentation (cardiac and brain analyses, U-Net) (Ronneberger et al. 2015)</a:t>
            </a:r>
            <a:endParaRPr sz="4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Image classification (disease is present or not with x-ray images</a:t>
            </a:r>
            <a:r>
              <a:rPr lang="de-DE" sz="4000">
                <a:solidFill>
                  <a:srgbClr val="000000"/>
                </a:solidFill>
              </a:rPr>
              <a:t>) </a:t>
            </a:r>
            <a:r>
              <a:rPr lang="de-DE" sz="4000">
                <a:solidFill>
                  <a:srgbClr val="000000"/>
                </a:solidFill>
              </a:rPr>
              <a:t>(Antony et al., 2016)</a:t>
            </a:r>
            <a:endParaRPr sz="4000">
              <a:solidFill>
                <a:srgbClr val="000000"/>
              </a:solidFill>
            </a:endParaRPr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</p:txBody>
      </p:sp>
      <p:sp>
        <p:nvSpPr>
          <p:cNvPr id="51" name="Google Shape;51;gc467822cc2_0_8"/>
          <p:cNvSpPr txBox="1"/>
          <p:nvPr>
            <p:ph type="title"/>
          </p:nvPr>
        </p:nvSpPr>
        <p:spPr>
          <a:xfrm>
            <a:off x="1894850" y="196850"/>
            <a:ext cx="45963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1. Motivation</a:t>
            </a:r>
            <a:endParaRPr/>
          </a:p>
        </p:txBody>
      </p:sp>
      <p:sp>
        <p:nvSpPr>
          <p:cNvPr id="52" name="Google Shape;52;gc467822cc2_0_8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467822cc2_0_16"/>
          <p:cNvSpPr txBox="1"/>
          <p:nvPr>
            <p:ph idx="2" type="body"/>
          </p:nvPr>
        </p:nvSpPr>
        <p:spPr>
          <a:xfrm>
            <a:off x="1894850" y="2325425"/>
            <a:ext cx="20244000" cy="9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000"/>
              <a:buChar char="-"/>
            </a:pPr>
            <a:r>
              <a:rPr lang="de-DE" sz="4000">
                <a:solidFill>
                  <a:srgbClr val="000000"/>
                </a:solidFill>
              </a:rPr>
              <a:t>Papers show that deep learning approaches exceed the accuracy of trained doctors:</a:t>
            </a:r>
            <a:endParaRPr sz="4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Skin cancer detection, dermatologist with </a:t>
            </a:r>
            <a:r>
              <a:rPr b="1" lang="de-DE" sz="4000">
                <a:solidFill>
                  <a:srgbClr val="000000"/>
                </a:solidFill>
              </a:rPr>
              <a:t>66%</a:t>
            </a:r>
            <a:r>
              <a:rPr lang="de-DE" sz="4000">
                <a:solidFill>
                  <a:srgbClr val="000000"/>
                </a:solidFill>
              </a:rPr>
              <a:t> accuracy versus CNN with </a:t>
            </a:r>
            <a:r>
              <a:rPr b="1" lang="de-DE" sz="4000">
                <a:solidFill>
                  <a:srgbClr val="000000"/>
                </a:solidFill>
              </a:rPr>
              <a:t>72%</a:t>
            </a:r>
            <a:r>
              <a:rPr lang="de-DE" sz="4000">
                <a:solidFill>
                  <a:srgbClr val="000000"/>
                </a:solidFill>
              </a:rPr>
              <a:t> accuracy... (Esteva et al., 2017)</a:t>
            </a:r>
            <a:endParaRPr sz="4000">
              <a:solidFill>
                <a:srgbClr val="000000"/>
              </a:solidFill>
            </a:endParaRPr>
          </a:p>
          <a:p>
            <a:pPr indent="0" lvl="1" marL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0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Once the neural networks are trained, debugged and fine tuned, the classification of images is a fast and easy to implement process.</a:t>
            </a:r>
            <a:endParaRPr sz="4000">
              <a:solidFill>
                <a:srgbClr val="000000"/>
              </a:solidFill>
            </a:endParaRPr>
          </a:p>
          <a:p>
            <a:pPr indent="-292100" lvl="0" marL="57150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During the COVID-19 outbreak real-time polymerase chain reaction was the standard method.</a:t>
            </a:r>
            <a:endParaRPr sz="4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Problem: For ten thousands of people such an analysis cannot be carried out in a short time. Especially in countries without a good laboratory infrastructure (Zhang et al., 2020).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 sz="4000">
                <a:solidFill>
                  <a:srgbClr val="000000"/>
                </a:solidFill>
              </a:rPr>
              <a:t>Chest X-ray is the most commonly used technique for diagnosing patients with thorax abnormalities, because it offers a fast and cheap imaging with low radiation (Self et al., 2013).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</p:txBody>
      </p:sp>
      <p:sp>
        <p:nvSpPr>
          <p:cNvPr id="58" name="Google Shape;58;gc467822cc2_0_16"/>
          <p:cNvSpPr txBox="1"/>
          <p:nvPr>
            <p:ph type="title"/>
          </p:nvPr>
        </p:nvSpPr>
        <p:spPr>
          <a:xfrm>
            <a:off x="1894850" y="196850"/>
            <a:ext cx="182667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2. </a:t>
            </a: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Why use Deep Learning for Medical Image Analysis?</a:t>
            </a:r>
            <a:endParaRPr sz="7000"/>
          </a:p>
        </p:txBody>
      </p:sp>
      <p:sp>
        <p:nvSpPr>
          <p:cNvPr id="59" name="Google Shape;59;gc467822cc2_0_16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467822cc2_0_24"/>
          <p:cNvSpPr txBox="1"/>
          <p:nvPr>
            <p:ph idx="2" type="body"/>
          </p:nvPr>
        </p:nvSpPr>
        <p:spPr>
          <a:xfrm>
            <a:off x="1894850" y="2325425"/>
            <a:ext cx="20929800" cy="84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- Detect COVID-19 patients by classifying radiographic lung images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>
                <a:solidFill>
                  <a:srgbClr val="000000"/>
                </a:solidFill>
              </a:rPr>
              <a:t>Clustering of viral pneumonia can often suggest a potential outbreak of COVID-19 infection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de-DE">
                <a:solidFill>
                  <a:srgbClr val="000000"/>
                </a:solidFill>
              </a:rPr>
              <a:t>Very challenging for doctors to interpret correctly 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(Joarder &amp; Crundwell, 2009) -&gt; distinguish between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 different types of pneumonia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de-DE">
                <a:solidFill>
                  <a:srgbClr val="000000"/>
                </a:solidFill>
              </a:rPr>
              <a:t>There are approaches that have shown that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the recognition of COVID-19 by X-ray images 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possible and useful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rPr lang="de-DE">
                <a:solidFill>
                  <a:srgbClr val="000000"/>
                </a:solidFill>
              </a:rPr>
              <a:t>(Minaee et al., 2020 ;Zhang et al., 2020 )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300">
              <a:solidFill>
                <a:srgbClr val="000000"/>
              </a:solidFill>
            </a:endParaRPr>
          </a:p>
          <a:p>
            <a:pPr indent="-292100" lvl="1" marL="122555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0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  <a:p>
            <a:pPr indent="-292100" lvl="0" marL="571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300"/>
          </a:p>
        </p:txBody>
      </p:sp>
      <p:sp>
        <p:nvSpPr>
          <p:cNvPr id="65" name="Google Shape;65;gc467822cc2_0_24"/>
          <p:cNvSpPr txBox="1"/>
          <p:nvPr>
            <p:ph type="title"/>
          </p:nvPr>
        </p:nvSpPr>
        <p:spPr>
          <a:xfrm>
            <a:off x="1894850" y="196850"/>
            <a:ext cx="5007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The Project</a:t>
            </a:r>
            <a:endParaRPr sz="7000"/>
          </a:p>
        </p:txBody>
      </p:sp>
      <p:pic>
        <p:nvPicPr>
          <p:cNvPr id="66" name="Google Shape;66;gc467822cc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7750" y="4194600"/>
            <a:ext cx="10166250" cy="6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c467822cc2_0_24"/>
          <p:cNvSpPr txBox="1"/>
          <p:nvPr/>
        </p:nvSpPr>
        <p:spPr>
          <a:xfrm>
            <a:off x="12927750" y="10819800"/>
            <a:ext cx="105711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de-DE" sz="3200" u="none" cap="none" strike="noStrike">
                <a:solidFill>
                  <a:srgbClr val="262623"/>
                </a:solidFill>
                <a:latin typeface="Arial Narrow"/>
                <a:ea typeface="Arial Narrow"/>
                <a:cs typeface="Arial Narrow"/>
                <a:sym typeface="Arial Narrow"/>
              </a:rPr>
              <a:t>COVID-19 images and the corresponding marked areas by radiologist (Minaee et al., 2020)</a:t>
            </a:r>
            <a:endParaRPr b="0" i="0" sz="3200" u="none" cap="none" strike="noStrike">
              <a:solidFill>
                <a:srgbClr val="26262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467822cc2_0_24"/>
          <p:cNvSpPr txBox="1"/>
          <p:nvPr/>
        </p:nvSpPr>
        <p:spPr>
          <a:xfrm>
            <a:off x="12927750" y="11973300"/>
            <a:ext cx="8022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de-DE" sz="3000" u="sng" cap="none" strike="noStrike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https://www.ncbi.nlm.nih.gov/pmc/articles/PMC7372265/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c467822cc2_0_2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3377e676c_2_38"/>
          <p:cNvSpPr txBox="1"/>
          <p:nvPr>
            <p:ph idx="2" type="body"/>
          </p:nvPr>
        </p:nvSpPr>
        <p:spPr>
          <a:xfrm>
            <a:off x="1894850" y="2325425"/>
            <a:ext cx="202440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Narrow"/>
              <a:buChar char="-"/>
            </a:pPr>
            <a:r>
              <a:rPr lang="de-DE">
                <a:solidFill>
                  <a:srgbClr val="000000"/>
                </a:solidFill>
              </a:rPr>
              <a:t>Initial Dataset: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https://www.kaggle.com/tawsifurrahman/covid19-radiography-database</a:t>
            </a:r>
            <a:r>
              <a:rPr lang="de-DE">
                <a:solidFill>
                  <a:srgbClr val="000000"/>
                </a:solidFill>
              </a:rPr>
              <a:t> (version 1)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</a:t>
            </a:r>
            <a:r>
              <a:rPr lang="de-DE">
                <a:solidFill>
                  <a:srgbClr val="000000"/>
                </a:solidFill>
                <a:highlight>
                  <a:srgbClr val="F8F8F8"/>
                </a:highlight>
              </a:rPr>
              <a:t>219 COVID-19 positive images, 1341 normal images and 1345 viral pneumonia images</a:t>
            </a:r>
            <a:endParaRPr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</a:t>
            </a:r>
            <a:r>
              <a:rPr lang="de-DE">
                <a:solidFill>
                  <a:srgbClr val="000000"/>
                </a:solidFill>
                <a:highlight>
                  <a:srgbClr val="F8F8F8"/>
                </a:highlight>
              </a:rPr>
              <a:t>Cons: Low amount of covid images. Highly unbalanced dataset.</a:t>
            </a:r>
            <a:endParaRPr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5" name="Google Shape;75;gc3377e676c_2_38"/>
          <p:cNvSpPr txBox="1"/>
          <p:nvPr>
            <p:ph type="title"/>
          </p:nvPr>
        </p:nvSpPr>
        <p:spPr>
          <a:xfrm>
            <a:off x="1894850" y="196850"/>
            <a:ext cx="38877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Dataset</a:t>
            </a:r>
            <a:endParaRPr sz="7000"/>
          </a:p>
        </p:txBody>
      </p:sp>
      <p:pic>
        <p:nvPicPr>
          <p:cNvPr id="76" name="Google Shape;76;gc3377e676c_2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4850" y="5383701"/>
            <a:ext cx="2902126" cy="29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c3377e676c_2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4849" y="8923026"/>
            <a:ext cx="2902126" cy="290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c3377e676c_2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9537" y="5366527"/>
            <a:ext cx="2936479" cy="29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c3377e676c_2_38"/>
          <p:cNvSpPr txBox="1"/>
          <p:nvPr/>
        </p:nvSpPr>
        <p:spPr>
          <a:xfrm>
            <a:off x="5961375" y="8354325"/>
            <a:ext cx="2512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VIRAL PNEUMONIA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0" name="Google Shape;80;gc3377e676c_2_38"/>
          <p:cNvSpPr txBox="1"/>
          <p:nvPr/>
        </p:nvSpPr>
        <p:spPr>
          <a:xfrm>
            <a:off x="2692825" y="11913038"/>
            <a:ext cx="1306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NORMAL</a:t>
            </a:r>
            <a:endParaRPr i="0" sz="25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1" name="Google Shape;81;gc3377e676c_2_38"/>
          <p:cNvSpPr txBox="1"/>
          <p:nvPr/>
        </p:nvSpPr>
        <p:spPr>
          <a:xfrm>
            <a:off x="2839213" y="8341075"/>
            <a:ext cx="10134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COVID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2" name="Google Shape;82;gc3377e676c_2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4051" y="8912975"/>
            <a:ext cx="2967450" cy="2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c3377e676c_2_38"/>
          <p:cNvSpPr txBox="1"/>
          <p:nvPr/>
        </p:nvSpPr>
        <p:spPr>
          <a:xfrm>
            <a:off x="6253877" y="11929375"/>
            <a:ext cx="19278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SIDE </a:t>
            </a:r>
            <a:r>
              <a:rPr lang="de-DE" sz="2400">
                <a:latin typeface="Arial Narrow"/>
                <a:ea typeface="Arial Narrow"/>
                <a:cs typeface="Arial Narrow"/>
                <a:sym typeface="Arial Narrow"/>
              </a:rPr>
              <a:t>IMAGES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4" name="Google Shape;84;gc3377e676c_2_38"/>
          <p:cNvSpPr txBox="1"/>
          <p:nvPr/>
        </p:nvSpPr>
        <p:spPr>
          <a:xfrm>
            <a:off x="1894850" y="12462350"/>
            <a:ext cx="8208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de-DE" sz="2400" u="sng" cap="none" strike="noStrike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8"/>
              </a:rPr>
              <a:t>https://www.kaggle.com/tawsifurrahman/covid19-radiography-database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c3377e676c_2_38"/>
          <p:cNvSpPr txBox="1"/>
          <p:nvPr/>
        </p:nvSpPr>
        <p:spPr>
          <a:xfrm>
            <a:off x="15484813" y="11499750"/>
            <a:ext cx="11844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COVID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6" name="Google Shape;86;gc3377e676c_2_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31600" y="5182400"/>
            <a:ext cx="10078550" cy="61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c3377e676c_2_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5650" y="7516189"/>
            <a:ext cx="422768" cy="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c3377e676c_2_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85649" y="8470076"/>
            <a:ext cx="422775" cy="5073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c3377e676c_2_38"/>
          <p:cNvSpPr txBox="1"/>
          <p:nvPr/>
        </p:nvSpPr>
        <p:spPr>
          <a:xfrm>
            <a:off x="10565750" y="7477350"/>
            <a:ext cx="290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de-DE" sz="2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Training Data 90%</a:t>
            </a:r>
            <a:endParaRPr i="0" sz="2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gc3377e676c_2_38"/>
          <p:cNvSpPr txBox="1"/>
          <p:nvPr/>
        </p:nvSpPr>
        <p:spPr>
          <a:xfrm>
            <a:off x="10565738" y="8431238"/>
            <a:ext cx="22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de-DE" sz="2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Test Data 10%</a:t>
            </a:r>
            <a:endParaRPr i="0" sz="2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1" name="Google Shape;91;gc3377e676c_2_38"/>
          <p:cNvSpPr txBox="1"/>
          <p:nvPr/>
        </p:nvSpPr>
        <p:spPr>
          <a:xfrm>
            <a:off x="18494913" y="11499738"/>
            <a:ext cx="1305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NORMAL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" name="Google Shape;92;gc3377e676c_2_38"/>
          <p:cNvSpPr txBox="1"/>
          <p:nvPr/>
        </p:nvSpPr>
        <p:spPr>
          <a:xfrm>
            <a:off x="20630313" y="11520750"/>
            <a:ext cx="2741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VIRAL PNEUMONIA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3" name="Google Shape;93;gc3377e676c_2_38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467822cc2_0_47"/>
          <p:cNvSpPr txBox="1"/>
          <p:nvPr>
            <p:ph type="title"/>
          </p:nvPr>
        </p:nvSpPr>
        <p:spPr>
          <a:xfrm>
            <a:off x="1894850" y="196850"/>
            <a:ext cx="38877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r>
              <a:rPr lang="de-DE" sz="7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Dataset</a:t>
            </a:r>
            <a:endParaRPr sz="7000"/>
          </a:p>
        </p:txBody>
      </p:sp>
      <p:pic>
        <p:nvPicPr>
          <p:cNvPr id="99" name="Google Shape;99;gc467822cc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025" y="6520925"/>
            <a:ext cx="9110451" cy="6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c467822cc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437" y="6368513"/>
            <a:ext cx="9785174" cy="27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467822cc2_0_47"/>
          <p:cNvSpPr txBox="1"/>
          <p:nvPr>
            <p:ph idx="2" type="body"/>
          </p:nvPr>
        </p:nvSpPr>
        <p:spPr>
          <a:xfrm>
            <a:off x="1894850" y="2325425"/>
            <a:ext cx="202440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rtl="0" algn="l">
              <a:spcBef>
                <a:spcPts val="300"/>
              </a:spcBef>
              <a:spcAft>
                <a:spcPts val="0"/>
              </a:spcAft>
              <a:buSzPts val="4400"/>
              <a:buFont typeface="Arial Narrow"/>
              <a:buChar char="-"/>
            </a:pPr>
            <a:r>
              <a:rPr lang="de-DE">
                <a:solidFill>
                  <a:srgbClr val="000000"/>
                </a:solidFill>
              </a:rPr>
              <a:t>Current Dataset: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</a:t>
            </a:r>
            <a:r>
              <a:rPr lang="de-DE" u="sng">
                <a:solidFill>
                  <a:schemeClr val="hlink"/>
                </a:solidFill>
                <a:hlinkClick r:id="rId5"/>
              </a:rPr>
              <a:t>https://www.kaggle.com/tawsifurrahman/covid19-radiography-database</a:t>
            </a:r>
            <a:r>
              <a:rPr lang="de-DE">
                <a:solidFill>
                  <a:srgbClr val="000000"/>
                </a:solidFill>
              </a:rPr>
              <a:t> (version 3)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</a:t>
            </a:r>
            <a:r>
              <a:rPr lang="de-DE">
                <a:solidFill>
                  <a:srgbClr val="000000"/>
                </a:solidFill>
                <a:highlight>
                  <a:srgbClr val="F8F8F8"/>
                </a:highlight>
              </a:rPr>
              <a:t>1200 COVID-19 positive images, 1341 normal images and 1345 viral pneumonia images</a:t>
            </a:r>
            <a:endParaRPr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removed duplicates: image-hash comparison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removed side photos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• balanced the dataset : uniform distribution -&gt; 1028 images from each category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gc467822cc2_0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3087" y="9568300"/>
            <a:ext cx="3144676" cy="31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467822cc2_0_47"/>
          <p:cNvSpPr txBox="1"/>
          <p:nvPr/>
        </p:nvSpPr>
        <p:spPr>
          <a:xfrm>
            <a:off x="7933139" y="10865988"/>
            <a:ext cx="19278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de-DE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SIDE </a:t>
            </a:r>
            <a:r>
              <a:rPr lang="de-DE" sz="2400">
                <a:latin typeface="Arial Narrow"/>
                <a:ea typeface="Arial Narrow"/>
                <a:cs typeface="Arial Narrow"/>
                <a:sym typeface="Arial Narrow"/>
              </a:rPr>
              <a:t>IMAGES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4" name="Google Shape;104;gc467822cc2_0_47"/>
          <p:cNvCxnSpPr/>
          <p:nvPr/>
        </p:nvCxnSpPr>
        <p:spPr>
          <a:xfrm flipH="1" rot="10800000">
            <a:off x="4463238" y="9675650"/>
            <a:ext cx="3086100" cy="3074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gc467822cc2_0_47"/>
          <p:cNvCxnSpPr/>
          <p:nvPr/>
        </p:nvCxnSpPr>
        <p:spPr>
          <a:xfrm rot="10800000">
            <a:off x="4463238" y="9686950"/>
            <a:ext cx="3086100" cy="3029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gc467822cc2_0_47"/>
          <p:cNvSpPr txBox="1"/>
          <p:nvPr/>
        </p:nvSpPr>
        <p:spPr>
          <a:xfrm>
            <a:off x="1902150" y="12868450"/>
            <a:ext cx="8208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de-DE" sz="2400" u="sng" cap="none" strike="noStrike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7"/>
              </a:rPr>
              <a:t>https://www.kaggle.com/tawsifurrahman/covid19-radiography-database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c467822cc2_0_47"/>
          <p:cNvSpPr txBox="1"/>
          <p:nvPr/>
        </p:nvSpPr>
        <p:spPr>
          <a:xfrm>
            <a:off x="2254425" y="9219225"/>
            <a:ext cx="9012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de-DE" sz="24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8"/>
              </a:rPr>
              <a:t>https://www.pyimagesearch.com/2017/11/27/image-hashing-opencv-python/</a:t>
            </a:r>
            <a:endParaRPr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8" name="Google Shape;108;gc467822cc2_0_47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3377e676c_2_32"/>
          <p:cNvSpPr txBox="1"/>
          <p:nvPr>
            <p:ph type="ctrTitle"/>
          </p:nvPr>
        </p:nvSpPr>
        <p:spPr>
          <a:xfrm>
            <a:off x="8556600" y="6036200"/>
            <a:ext cx="7270800" cy="14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5.Regularization</a:t>
            </a:r>
            <a:endParaRPr/>
          </a:p>
        </p:txBody>
      </p:sp>
      <p:sp>
        <p:nvSpPr>
          <p:cNvPr id="114" name="Google Shape;114;gc3377e676c_2_32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3377e676c_2_7"/>
          <p:cNvSpPr txBox="1"/>
          <p:nvPr>
            <p:ph type="title"/>
          </p:nvPr>
        </p:nvSpPr>
        <p:spPr>
          <a:xfrm>
            <a:off x="1894856" y="196850"/>
            <a:ext cx="18873900" cy="144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5. Regularization: Dropout</a:t>
            </a:r>
            <a:endParaRPr/>
          </a:p>
        </p:txBody>
      </p:sp>
      <p:sp>
        <p:nvSpPr>
          <p:cNvPr id="120" name="Google Shape;120;gc3377e676c_2_7"/>
          <p:cNvSpPr txBox="1"/>
          <p:nvPr>
            <p:ph idx="1" type="body"/>
          </p:nvPr>
        </p:nvSpPr>
        <p:spPr>
          <a:xfrm>
            <a:off x="1894856" y="2970213"/>
            <a:ext cx="20356200" cy="98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c3377e676c_2_7"/>
          <p:cNvSpPr txBox="1"/>
          <p:nvPr>
            <p:ph idx="12" type="sldNum"/>
          </p:nvPr>
        </p:nvSpPr>
        <p:spPr>
          <a:xfrm>
            <a:off x="22176000" y="13319998"/>
            <a:ext cx="18360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2" name="Google Shape;122;gc3377e676c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25" y="2970225"/>
            <a:ext cx="14590055" cy="98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4F8F"/>
      </a:accent1>
      <a:accent2>
        <a:srgbClr val="E4E3DD"/>
      </a:accent2>
      <a:accent3>
        <a:srgbClr val="FFFFFF"/>
      </a:accent3>
      <a:accent4>
        <a:srgbClr val="000000"/>
      </a:accent4>
      <a:accent5>
        <a:srgbClr val="AAB2C6"/>
      </a:accent5>
      <a:accent6>
        <a:srgbClr val="CFCEC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U-Design">
  <a:themeElements>
    <a:clrScheme name="GU Farben">
      <a:dk1>
        <a:srgbClr val="00618F"/>
      </a:dk1>
      <a:lt1>
        <a:srgbClr val="FFFFFF"/>
      </a:lt1>
      <a:dk2>
        <a:srgbClr val="4D4B46"/>
      </a:dk2>
      <a:lt2>
        <a:srgbClr val="F8F6F5"/>
      </a:lt2>
      <a:accent1>
        <a:srgbClr val="00618F"/>
      </a:accent1>
      <a:accent2>
        <a:srgbClr val="E4E3DD"/>
      </a:accent2>
      <a:accent3>
        <a:srgbClr val="A5AB52"/>
      </a:accent3>
      <a:accent4>
        <a:srgbClr val="4D4B46"/>
      </a:accent4>
      <a:accent5>
        <a:srgbClr val="B3062C"/>
      </a:accent5>
      <a:accent6>
        <a:srgbClr val="C96215"/>
      </a:accent6>
      <a:hlink>
        <a:srgbClr val="48A9DA"/>
      </a:hlink>
      <a:folHlink>
        <a:srgbClr val="0061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Arkadij Schewtschenko</dc:creator>
</cp:coreProperties>
</file>